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0" r:id="rId5"/>
    <p:sldId id="261" r:id="rId6"/>
    <p:sldId id="269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AD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FF28B-0709-7657-27D3-909B8A299B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28BDC8-6F7C-B6FA-E730-AF10A639E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A7576-83DB-CB5E-1A38-2FF48ADAD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69D6-1A26-4B56-94E1-4E9520E9C64D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815EC-7F0C-4401-E8F6-B6721119C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AC3B5-120F-4469-0AE1-75981EA7A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47A5-67B1-44D6-9D15-01AE868E3E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9658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96709-36E3-D368-B5C4-17BFC8544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5ECB73-0E9D-78E5-1BCF-26972413B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409A7-017C-0F64-C782-0C6BA60D0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69D6-1A26-4B56-94E1-4E9520E9C64D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57826-1A81-63D4-B2DF-057728022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6ED3C-C5AB-D9F6-B47F-22DA8008F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47A5-67B1-44D6-9D15-01AE868E3E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897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85FE94-D592-05AD-E9A6-8DEB8A24EE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12CBDB-317D-C5EE-80A7-F1F11B0EE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5810F-954C-6F78-35A0-FB8C3B57A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69D6-1A26-4B56-94E1-4E9520E9C64D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8305F-860E-1461-B0C7-8F9C00F37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DDC3E-36BC-0C97-1575-788FDEA41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47A5-67B1-44D6-9D15-01AE868E3E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652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8AA7E-EE80-4D0D-FD5C-D98ADF9B1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87B8D-5423-12DD-E18E-0952872F4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23B0E-94E7-8EEB-A7E5-6A2F935B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69D6-1A26-4B56-94E1-4E9520E9C64D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75A36-42FF-D075-0F87-B980427E3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420DB-98E8-68D1-F7E6-D07F5324A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47A5-67B1-44D6-9D15-01AE868E3E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3411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02DA0-7968-05EA-7167-E7B3F8F2C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241F3-B65A-21CF-ACDD-412176565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CE80D-A88C-FBC7-6C9D-00E7E5D04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69D6-1A26-4B56-94E1-4E9520E9C64D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B7ED9-F24E-1167-C471-18762CA38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E51FB-0B0C-46D4-C207-4B476D345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47A5-67B1-44D6-9D15-01AE868E3E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263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867E6-BB93-DAA9-276E-8F176879B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1D11A-EE20-A410-C952-B1270F13DA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7F1D50-60A4-B746-550D-353912023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4A61C-183F-0B25-011E-0EC315248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69D6-1A26-4B56-94E1-4E9520E9C64D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8FDC0A-883A-C08C-45B1-33C0F9977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58906-0FDA-CA6D-D5D6-86D164E9B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47A5-67B1-44D6-9D15-01AE868E3E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955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745DA-7D94-9677-2138-140212E80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682578-E439-29D7-ACA1-8F61E4881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0FDE8F-6A91-D247-4E23-771053AD05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C45278-5650-A422-50A0-F635D3F9AD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113780-1D8E-F18E-1126-E233A754AD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31D794-3BFE-B963-A5DD-75F98EAEA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69D6-1A26-4B56-94E1-4E9520E9C64D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277E3E-B221-94ED-E1FA-510AE4A33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994312-B0BB-597A-DD5F-536392C53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47A5-67B1-44D6-9D15-01AE868E3E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259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4C0AD-BC22-A10A-38D1-FF75A0264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C80DBE-BA9C-880F-0133-8E6BF3E48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69D6-1A26-4B56-94E1-4E9520E9C64D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10B13B-B326-D169-D5D2-5B7AEC147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1B2C7B-6FD4-93E4-B258-27BBFACA7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47A5-67B1-44D6-9D15-01AE868E3E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969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9530CB-F124-87DA-9FA0-D5729208C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69D6-1A26-4B56-94E1-4E9520E9C64D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F2CFFA-5778-6B21-0E8F-28576C3A7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1D92B1-302E-1D01-B12C-F78AB015A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47A5-67B1-44D6-9D15-01AE868E3E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8895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FDE61-071F-5F51-4E19-0324DF738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668F5-3EA5-C0A2-0D9C-6A75C3F5A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A8FA0-2507-70F0-48DA-AE4EC3F37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AB6D2-6610-E417-309B-90D5CBA6A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69D6-1A26-4B56-94E1-4E9520E9C64D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DD4D19-422F-A233-8E56-8905D9731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8649B8-26CA-FE70-2F6D-08D64B8E4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47A5-67B1-44D6-9D15-01AE868E3E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149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FC421-592B-5E73-4C75-0AAC67B86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C5B99A-C293-DD4F-C3A4-5652A7996F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D16675-BD8D-360E-D8DD-B6C93FA8ED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9EC193-A17F-4C04-4F2B-8541FC6BC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69D6-1A26-4B56-94E1-4E9520E9C64D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4D1BBC-8224-CB0D-3B73-4C9E7E8F3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A3615A-FA72-B7CB-426E-8A4FFE040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47A5-67B1-44D6-9D15-01AE868E3E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957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018B48-2070-5805-82E3-15344320F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FF2FF-B47F-F043-D2C6-85B760924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C8132-045F-C07E-1C73-941CDB5742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769D6-1A26-4B56-94E1-4E9520E9C64D}" type="datetimeFigureOut">
              <a:rPr lang="en-AU" smtClean="0"/>
              <a:t>29/08/2024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8D842-39C7-A55F-F304-5D9C19708C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5C6AE-6DE0-0521-04AF-BB25895B24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047A5-67B1-44D6-9D15-01AE868E3E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7703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BFB004-DEE6-854A-0BE5-01E85A471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32"/>
            <a:ext cx="12189456" cy="685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983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4D6151-076D-8811-9D9C-87330722F387}"/>
              </a:ext>
            </a:extLst>
          </p:cNvPr>
          <p:cNvSpPr txBox="1"/>
          <p:nvPr/>
        </p:nvSpPr>
        <p:spPr>
          <a:xfrm>
            <a:off x="263912" y="2492385"/>
            <a:ext cx="116641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4200" b="1" dirty="0">
                <a:solidFill>
                  <a:srgbClr val="2FADA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Let’s discuss where we</a:t>
            </a:r>
            <a:r>
              <a:rPr kumimoji="0" lang="en-AU" sz="4200" b="1" i="0" u="none" strike="noStrike" kern="1200" cap="none" spc="0" normalizeH="0" baseline="0" noProof="0" dirty="0">
                <a:ln>
                  <a:noFill/>
                </a:ln>
                <a:solidFill>
                  <a:srgbClr val="2FADAF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seeing opportunities to add value in portfolio’s</a:t>
            </a:r>
          </a:p>
        </p:txBody>
      </p:sp>
    </p:spTree>
    <p:extLst>
      <p:ext uri="{BB962C8B-B14F-4D97-AF65-F5344CB8AC3E}">
        <p14:creationId xmlns:p14="http://schemas.microsoft.com/office/powerpoint/2010/main" val="2522878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ACD9ACB-90B3-2009-C0D9-A0CF2FB6273F}"/>
              </a:ext>
            </a:extLst>
          </p:cNvPr>
          <p:cNvSpPr txBox="1"/>
          <p:nvPr/>
        </p:nvSpPr>
        <p:spPr>
          <a:xfrm>
            <a:off x="263912" y="1598414"/>
            <a:ext cx="101941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B3F"/>
                </a:solidFill>
                <a:effectLst/>
                <a:highlight>
                  <a:srgbClr val="FFFFFF"/>
                </a:highlight>
                <a:uLnTx/>
                <a:uFillTx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Poll results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srgbClr val="000B3F"/>
              </a:solidFill>
              <a:effectLst/>
              <a:uLnTx/>
              <a:uFillTx/>
              <a:latin typeface="Roboto Condensed" panose="02000000000000000000" pitchFamily="2" charset="0"/>
              <a:ea typeface="Roboto Condensed" panose="02000000000000000000" pitchFamily="2" charset="0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4D6151-076D-8811-9D9C-87330722F387}"/>
              </a:ext>
            </a:extLst>
          </p:cNvPr>
          <p:cNvSpPr txBox="1"/>
          <p:nvPr/>
        </p:nvSpPr>
        <p:spPr>
          <a:xfrm>
            <a:off x="263912" y="297825"/>
            <a:ext cx="108073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200" b="1" i="0" u="none" strike="noStrike" kern="1200" cap="none" spc="0" normalizeH="0" baseline="0" noProof="0" dirty="0">
                <a:ln>
                  <a:noFill/>
                </a:ln>
                <a:solidFill>
                  <a:srgbClr val="2FADAF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Growth assets v defensive assets </a:t>
            </a:r>
          </a:p>
        </p:txBody>
      </p:sp>
    </p:spTree>
    <p:extLst>
      <p:ext uri="{BB962C8B-B14F-4D97-AF65-F5344CB8AC3E}">
        <p14:creationId xmlns:p14="http://schemas.microsoft.com/office/powerpoint/2010/main" val="956116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ACD9ACB-90B3-2009-C0D9-A0CF2FB6273F}"/>
              </a:ext>
            </a:extLst>
          </p:cNvPr>
          <p:cNvSpPr txBox="1"/>
          <p:nvPr/>
        </p:nvSpPr>
        <p:spPr>
          <a:xfrm>
            <a:off x="263912" y="1598414"/>
            <a:ext cx="101941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B3F"/>
                </a:solidFill>
                <a:effectLst/>
                <a:highlight>
                  <a:srgbClr val="FFFFFF"/>
                </a:highlight>
                <a:uLnTx/>
                <a:uFillTx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Poll results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srgbClr val="000B3F"/>
              </a:solidFill>
              <a:effectLst/>
              <a:uLnTx/>
              <a:uFillTx/>
              <a:latin typeface="Roboto Condensed" panose="02000000000000000000" pitchFamily="2" charset="0"/>
              <a:ea typeface="Roboto Condensed" panose="02000000000000000000" pitchFamily="2" charset="0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4D6151-076D-8811-9D9C-87330722F387}"/>
              </a:ext>
            </a:extLst>
          </p:cNvPr>
          <p:cNvSpPr txBox="1"/>
          <p:nvPr/>
        </p:nvSpPr>
        <p:spPr>
          <a:xfrm>
            <a:off x="263912" y="297825"/>
            <a:ext cx="108073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200" b="1" i="0" u="none" strike="noStrike" kern="1200" cap="none" spc="0" normalizeH="0" baseline="0" noProof="0" dirty="0">
                <a:ln>
                  <a:noFill/>
                </a:ln>
                <a:solidFill>
                  <a:srgbClr val="2FADAF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Infrastructure </a:t>
            </a:r>
          </a:p>
        </p:txBody>
      </p:sp>
    </p:spTree>
    <p:extLst>
      <p:ext uri="{BB962C8B-B14F-4D97-AF65-F5344CB8AC3E}">
        <p14:creationId xmlns:p14="http://schemas.microsoft.com/office/powerpoint/2010/main" val="1000655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ACD9ACB-90B3-2009-C0D9-A0CF2FB6273F}"/>
              </a:ext>
            </a:extLst>
          </p:cNvPr>
          <p:cNvSpPr txBox="1"/>
          <p:nvPr/>
        </p:nvSpPr>
        <p:spPr>
          <a:xfrm>
            <a:off x="263912" y="1598414"/>
            <a:ext cx="101941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B3F"/>
                </a:solidFill>
                <a:effectLst/>
                <a:highlight>
                  <a:srgbClr val="FFFFFF"/>
                </a:highlight>
                <a:uLnTx/>
                <a:uFillTx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Poll results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srgbClr val="000B3F"/>
              </a:solidFill>
              <a:effectLst/>
              <a:uLnTx/>
              <a:uFillTx/>
              <a:latin typeface="Roboto Condensed" panose="02000000000000000000" pitchFamily="2" charset="0"/>
              <a:ea typeface="Roboto Condensed" panose="02000000000000000000" pitchFamily="2" charset="0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4D6151-076D-8811-9D9C-87330722F387}"/>
              </a:ext>
            </a:extLst>
          </p:cNvPr>
          <p:cNvSpPr txBox="1"/>
          <p:nvPr/>
        </p:nvSpPr>
        <p:spPr>
          <a:xfrm>
            <a:off x="263912" y="297825"/>
            <a:ext cx="108073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200" b="1" i="0" u="none" strike="noStrike" kern="1200" cap="none" spc="0" normalizeH="0" baseline="0" noProof="0" dirty="0">
                <a:ln>
                  <a:noFill/>
                </a:ln>
                <a:solidFill>
                  <a:srgbClr val="2FADAF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International Equities </a:t>
            </a:r>
          </a:p>
        </p:txBody>
      </p:sp>
    </p:spTree>
    <p:extLst>
      <p:ext uri="{BB962C8B-B14F-4D97-AF65-F5344CB8AC3E}">
        <p14:creationId xmlns:p14="http://schemas.microsoft.com/office/powerpoint/2010/main" val="1243261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ACD9ACB-90B3-2009-C0D9-A0CF2FB6273F}"/>
              </a:ext>
            </a:extLst>
          </p:cNvPr>
          <p:cNvSpPr txBox="1"/>
          <p:nvPr/>
        </p:nvSpPr>
        <p:spPr>
          <a:xfrm>
            <a:off x="263912" y="1598414"/>
            <a:ext cx="101941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B3F"/>
                </a:solidFill>
                <a:effectLst/>
                <a:highlight>
                  <a:srgbClr val="FFFFFF"/>
                </a:highlight>
                <a:uLnTx/>
                <a:uFillTx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Poll results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srgbClr val="000B3F"/>
              </a:solidFill>
              <a:effectLst/>
              <a:uLnTx/>
              <a:uFillTx/>
              <a:latin typeface="Roboto Condensed" panose="02000000000000000000" pitchFamily="2" charset="0"/>
              <a:ea typeface="Roboto Condensed" panose="02000000000000000000" pitchFamily="2" charset="0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4D6151-076D-8811-9D9C-87330722F387}"/>
              </a:ext>
            </a:extLst>
          </p:cNvPr>
          <p:cNvSpPr txBox="1"/>
          <p:nvPr/>
        </p:nvSpPr>
        <p:spPr>
          <a:xfrm>
            <a:off x="263912" y="297825"/>
            <a:ext cx="108073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200" b="1" i="0" u="none" strike="noStrike" kern="1200" cap="none" spc="0" normalizeH="0" baseline="0" noProof="0" dirty="0">
                <a:ln>
                  <a:noFill/>
                </a:ln>
                <a:solidFill>
                  <a:srgbClr val="2FADAF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Illiquid and diversifying investments</a:t>
            </a:r>
          </a:p>
        </p:txBody>
      </p:sp>
    </p:spTree>
    <p:extLst>
      <p:ext uri="{BB962C8B-B14F-4D97-AF65-F5344CB8AC3E}">
        <p14:creationId xmlns:p14="http://schemas.microsoft.com/office/powerpoint/2010/main" val="976969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CD9ACB-90B3-2009-C0D9-A0CF2FB6273F}"/>
              </a:ext>
            </a:extLst>
          </p:cNvPr>
          <p:cNvSpPr txBox="1"/>
          <p:nvPr/>
        </p:nvSpPr>
        <p:spPr>
          <a:xfrm>
            <a:off x="263912" y="1598414"/>
            <a:ext cx="101941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B3F"/>
                </a:solidFill>
                <a:effectLst/>
                <a:highlight>
                  <a:srgbClr val="FFFFFF"/>
                </a:highlight>
                <a:uLnTx/>
                <a:uFillTx/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rPr>
              <a:t>Poll results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>
              <a:solidFill>
                <a:srgbClr val="000B3F"/>
              </a:solidFill>
              <a:highlight>
                <a:srgbClr val="FFFFFF"/>
              </a:highlight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4D6151-076D-8811-9D9C-87330722F387}"/>
              </a:ext>
            </a:extLst>
          </p:cNvPr>
          <p:cNvSpPr txBox="1"/>
          <p:nvPr/>
        </p:nvSpPr>
        <p:spPr>
          <a:xfrm>
            <a:off x="263912" y="297825"/>
            <a:ext cx="108073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200" b="1" i="0" u="none" strike="noStrike" kern="1200" cap="none" spc="0" normalizeH="0" baseline="0" noProof="0" dirty="0">
                <a:ln>
                  <a:noFill/>
                </a:ln>
                <a:solidFill>
                  <a:srgbClr val="2FADAF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Income strategies</a:t>
            </a:r>
          </a:p>
        </p:txBody>
      </p:sp>
    </p:spTree>
    <p:extLst>
      <p:ext uri="{BB962C8B-B14F-4D97-AF65-F5344CB8AC3E}">
        <p14:creationId xmlns:p14="http://schemas.microsoft.com/office/powerpoint/2010/main" val="2919914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6D6AC0F-A61B-531D-B272-E745F031A50D}"/>
              </a:ext>
            </a:extLst>
          </p:cNvPr>
          <p:cNvSpPr txBox="1"/>
          <p:nvPr/>
        </p:nvSpPr>
        <p:spPr>
          <a:xfrm>
            <a:off x="263912" y="1598414"/>
            <a:ext cx="1019414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ADAF"/>
              </a:buClr>
              <a:buSzTx/>
              <a:tabLst/>
              <a:defRPr/>
            </a:pPr>
            <a:r>
              <a:rPr lang="en-AU" dirty="0">
                <a:latin typeface="Calibri" panose="020F0502020204030204" pitchFamily="34" charset="0"/>
                <a:ea typeface="Calibri" panose="020F0502020204030204" pitchFamily="34" charset="0"/>
              </a:rPr>
              <a:t>What else are we seeing in terms of allocation of capital from within our own products, our dealer groups and the market more broadly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ADAF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lang="en-AU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ADAF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Small Companies – Australian and Global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ADAF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lang="en-AU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ADAF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AU" sz="1800" dirty="0">
                <a:solidFill>
                  <a:srgbClr val="000B3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Emerging Markets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ADAF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AU" b="0" i="0" u="none" strike="noStrike" kern="1200" cap="none" spc="0" normalizeH="0" baseline="0" noProof="0" dirty="0">
              <a:ln>
                <a:noFill/>
              </a:ln>
              <a:solidFill>
                <a:srgbClr val="000B3F"/>
              </a:solidFill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285750" indent="-285750">
              <a:buClr>
                <a:srgbClr val="2FADAF"/>
              </a:buClr>
              <a:buFont typeface="Wingdings" panose="05000000000000000000" pitchFamily="2" charset="2"/>
              <a:buChar char="Ø"/>
              <a:defRPr/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Private Credit/Equity </a:t>
            </a:r>
          </a:p>
          <a:p>
            <a:pPr>
              <a:buClr>
                <a:srgbClr val="2FADAF"/>
              </a:buClr>
              <a:defRPr/>
            </a:pP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Clr>
                <a:srgbClr val="2FADAF"/>
              </a:buClr>
              <a:buFont typeface="Wingdings" panose="05000000000000000000" pitchFamily="2" charset="2"/>
              <a:buChar char="Ø"/>
              <a:defRPr/>
            </a:pPr>
            <a:r>
              <a:rPr lang="en-AU" dirty="0">
                <a:latin typeface="Calibri" panose="020F0502020204030204" pitchFamily="34" charset="0"/>
                <a:ea typeface="Calibri" panose="020F0502020204030204" pitchFamily="34" charset="0"/>
              </a:rPr>
              <a:t>Tech and AI</a:t>
            </a:r>
          </a:p>
          <a:p>
            <a:pPr marL="285750" indent="-285750">
              <a:buClr>
                <a:srgbClr val="2FADAF"/>
              </a:buClr>
              <a:buFont typeface="Wingdings" panose="05000000000000000000" pitchFamily="2" charset="2"/>
              <a:buChar char="Ø"/>
              <a:defRPr/>
            </a:pPr>
            <a:endParaRPr lang="en-AU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Clr>
                <a:srgbClr val="2FADAF"/>
              </a:buClr>
              <a:buFont typeface="Wingdings" panose="05000000000000000000" pitchFamily="2" charset="2"/>
              <a:buChar char="Ø"/>
              <a:defRPr/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Bond duration</a:t>
            </a:r>
          </a:p>
          <a:p>
            <a:pPr>
              <a:buClr>
                <a:srgbClr val="2FADAF"/>
              </a:buClr>
              <a:defRPr/>
            </a:pP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Clr>
                <a:srgbClr val="2FADAF"/>
              </a:buClr>
              <a:buFont typeface="Wingdings" panose="05000000000000000000" pitchFamily="2" charset="2"/>
              <a:buChar char="Ø"/>
              <a:defRPr/>
            </a:pPr>
            <a:r>
              <a:rPr lang="en-AU" dirty="0">
                <a:latin typeface="Calibri" panose="020F0502020204030204" pitchFamily="34" charset="0"/>
                <a:ea typeface="Calibri" panose="020F0502020204030204" pitchFamily="34" charset="0"/>
              </a:rPr>
              <a:t>Alternatives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ADAF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srgbClr val="000B3F"/>
              </a:solidFill>
              <a:effectLst/>
              <a:uLnTx/>
              <a:uFillTx/>
              <a:latin typeface="Roboto Condensed" panose="02000000000000000000" pitchFamily="2" charset="0"/>
              <a:ea typeface="Roboto Condensed" panose="02000000000000000000" pitchFamily="2" charset="0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612601-59CC-C28E-A5DC-FF74E5786B21}"/>
              </a:ext>
            </a:extLst>
          </p:cNvPr>
          <p:cNvSpPr txBox="1"/>
          <p:nvPr/>
        </p:nvSpPr>
        <p:spPr>
          <a:xfrm>
            <a:off x="263912" y="297825"/>
            <a:ext cx="108073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200" b="1" i="0" u="none" strike="noStrike" kern="1200" cap="none" spc="0" normalizeH="0" baseline="0" noProof="0" dirty="0">
                <a:ln>
                  <a:noFill/>
                </a:ln>
                <a:solidFill>
                  <a:srgbClr val="2FADAF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And what other themes are we seeing</a:t>
            </a:r>
          </a:p>
        </p:txBody>
      </p:sp>
    </p:spTree>
    <p:extLst>
      <p:ext uri="{BB962C8B-B14F-4D97-AF65-F5344CB8AC3E}">
        <p14:creationId xmlns:p14="http://schemas.microsoft.com/office/powerpoint/2010/main" val="3316571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4D6151-076D-8811-9D9C-87330722F387}"/>
              </a:ext>
            </a:extLst>
          </p:cNvPr>
          <p:cNvSpPr txBox="1"/>
          <p:nvPr/>
        </p:nvSpPr>
        <p:spPr>
          <a:xfrm>
            <a:off x="517131" y="2413337"/>
            <a:ext cx="108073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200" b="1" i="0" u="none" strike="noStrike" kern="1200" cap="none" spc="0" normalizeH="0" baseline="0" noProof="0" dirty="0">
                <a:ln>
                  <a:noFill/>
                </a:ln>
                <a:solidFill>
                  <a:srgbClr val="2FADAF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What other opportunities or exposures are you reducing/removing from your portfolios to make room for these exposures </a:t>
            </a:r>
          </a:p>
        </p:txBody>
      </p:sp>
    </p:spTree>
    <p:extLst>
      <p:ext uri="{BB962C8B-B14F-4D97-AF65-F5344CB8AC3E}">
        <p14:creationId xmlns:p14="http://schemas.microsoft.com/office/powerpoint/2010/main" val="3039055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104</Words>
  <Application>Microsoft Office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Roboto</vt:lpstr>
      <vt:lpstr>Roboto Condensed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Breeanna Laidsaar</dc:creator>
  <cp:lastModifiedBy>Charlotte Cleeton</cp:lastModifiedBy>
  <cp:revision>9</cp:revision>
  <dcterms:created xsi:type="dcterms:W3CDTF">2024-08-28T03:42:05Z</dcterms:created>
  <dcterms:modified xsi:type="dcterms:W3CDTF">2024-08-29T06:58:47Z</dcterms:modified>
</cp:coreProperties>
</file>